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BB3860-2222-C148-8D7E-6920DA0D2C8B}">
          <p14:sldIdLst>
            <p14:sldId id="256"/>
            <p14:sldId id="260"/>
            <p14:sldId id="257"/>
            <p14:sldId id="258"/>
            <p14:sldId id="259"/>
            <p14:sldId id="261"/>
            <p14:sldId id="262"/>
            <p14:sldId id="263"/>
            <p14:sldId id="264"/>
            <p14:sldId id="265"/>
            <p14:sldId id="266"/>
            <p14:sldId id="267"/>
            <p14:sldId id="268"/>
            <p14:sldId id="269"/>
            <p14:sldId id="270"/>
            <p14:sldId id="271"/>
            <p14:sldId id="272"/>
            <p14:sldId id="273"/>
            <p14:sldId id="274"/>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3" autoAdjust="0"/>
    <p:restoredTop sz="94681"/>
  </p:normalViewPr>
  <p:slideViewPr>
    <p:cSldViewPr snapToGrid="0" snapToObjects="1">
      <p:cViewPr varScale="1">
        <p:scale>
          <a:sx n="91" d="100"/>
          <a:sy n="91" d="100"/>
        </p:scale>
        <p:origin x="1712" y="184"/>
      </p:cViewPr>
      <p:guideLst>
        <p:guide orient="horz" pos="2160"/>
        <p:guide pos="2880"/>
      </p:guideLst>
    </p:cSldViewPr>
  </p:slideViewPr>
  <p:outlineViewPr>
    <p:cViewPr>
      <p:scale>
        <a:sx n="33" d="100"/>
        <a:sy n="33" d="100"/>
      </p:scale>
      <p:origin x="0" y="-5484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3" d="100"/>
          <a:sy n="73" d="100"/>
        </p:scale>
        <p:origin x="3560"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4C1538-0D89-8243-B1CA-50D17C985EFC}" type="datetimeFigureOut">
              <a:rPr lang="en-US" smtClean="0"/>
              <a:t>10/28/15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9BF227-E468-524F-ACD9-FCD698F104E8}" type="slidenum">
              <a:rPr lang="en-US" smtClean="0"/>
              <a:t>‹#›</a:t>
            </a:fld>
            <a:endParaRPr lang="en-US"/>
          </a:p>
        </p:txBody>
      </p:sp>
    </p:spTree>
    <p:extLst>
      <p:ext uri="{BB962C8B-B14F-4D97-AF65-F5344CB8AC3E}">
        <p14:creationId xmlns:p14="http://schemas.microsoft.com/office/powerpoint/2010/main" val="62359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177F0-C383-8B46-AABB-357E862174F8}" type="datetimeFigureOut">
              <a:rPr lang="en-US" smtClean="0"/>
              <a:t>10/28/15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63888-60F6-AA40-ABC7-941856D7B4CE}" type="slidenum">
              <a:rPr lang="en-US" smtClean="0"/>
              <a:t>‹#›</a:t>
            </a:fld>
            <a:endParaRPr lang="en-US"/>
          </a:p>
        </p:txBody>
      </p:sp>
    </p:spTree>
    <p:extLst>
      <p:ext uri="{BB962C8B-B14F-4D97-AF65-F5344CB8AC3E}">
        <p14:creationId xmlns:p14="http://schemas.microsoft.com/office/powerpoint/2010/main" val="453549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63888-60F6-AA40-ABC7-941856D7B4CE}" type="slidenum">
              <a:rPr lang="en-US" smtClean="0"/>
              <a:t>19</a:t>
            </a:fld>
            <a:endParaRPr lang="en-US"/>
          </a:p>
        </p:txBody>
      </p:sp>
    </p:spTree>
    <p:extLst>
      <p:ext uri="{BB962C8B-B14F-4D97-AF65-F5344CB8AC3E}">
        <p14:creationId xmlns:p14="http://schemas.microsoft.com/office/powerpoint/2010/main" val="138600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C1033936-5AD8-B547-90D0-C53EA05028DA}" type="datetimeFigureOut">
              <a:rPr lang="en-US" smtClean="0"/>
              <a:pPr/>
              <a:t>10/28/15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2A378-5815-0A4C-ADBA-94A444A311B2}" type="slidenum">
              <a:rPr lang="en-US" smtClean="0"/>
              <a:pPr/>
              <a:t>‹#›</a:t>
            </a:fld>
            <a:endParaRPr lang="en-US"/>
          </a:p>
        </p:txBody>
      </p:sp>
    </p:spTree>
    <p:extLst>
      <p:ext uri="{BB962C8B-B14F-4D97-AF65-F5344CB8AC3E}">
        <p14:creationId xmlns:p14="http://schemas.microsoft.com/office/powerpoint/2010/main" val="294202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1033936-5AD8-B547-90D0-C53EA05028DA}" type="datetimeFigureOut">
              <a:rPr lang="en-US" smtClean="0"/>
              <a:pPr/>
              <a:t>10/28/15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2A378-5815-0A4C-ADBA-94A444A311B2}" type="slidenum">
              <a:rPr lang="en-US" smtClean="0"/>
              <a:pPr/>
              <a:t>‹#›</a:t>
            </a:fld>
            <a:endParaRPr lang="en-US"/>
          </a:p>
        </p:txBody>
      </p:sp>
    </p:spTree>
    <p:extLst>
      <p:ext uri="{BB962C8B-B14F-4D97-AF65-F5344CB8AC3E}">
        <p14:creationId xmlns:p14="http://schemas.microsoft.com/office/powerpoint/2010/main" val="366767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1033936-5AD8-B547-90D0-C53EA05028DA}" type="datetimeFigureOut">
              <a:rPr lang="en-US" smtClean="0"/>
              <a:pPr/>
              <a:t>10/28/15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2A378-5815-0A4C-ADBA-94A444A311B2}" type="slidenum">
              <a:rPr lang="en-US" smtClean="0"/>
              <a:pPr/>
              <a:t>‹#›</a:t>
            </a:fld>
            <a:endParaRPr lang="en-US"/>
          </a:p>
        </p:txBody>
      </p:sp>
    </p:spTree>
    <p:extLst>
      <p:ext uri="{BB962C8B-B14F-4D97-AF65-F5344CB8AC3E}">
        <p14:creationId xmlns:p14="http://schemas.microsoft.com/office/powerpoint/2010/main" val="104945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1033936-5AD8-B547-90D0-C53EA05028DA}" type="datetimeFigureOut">
              <a:rPr lang="en-US" smtClean="0"/>
              <a:pPr/>
              <a:t>10/28/15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2A378-5815-0A4C-ADBA-94A444A311B2}" type="slidenum">
              <a:rPr lang="en-US" smtClean="0"/>
              <a:pPr/>
              <a:t>‹#›</a:t>
            </a:fld>
            <a:endParaRPr lang="en-US"/>
          </a:p>
        </p:txBody>
      </p:sp>
    </p:spTree>
    <p:extLst>
      <p:ext uri="{BB962C8B-B14F-4D97-AF65-F5344CB8AC3E}">
        <p14:creationId xmlns:p14="http://schemas.microsoft.com/office/powerpoint/2010/main" val="3388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1033936-5AD8-B547-90D0-C53EA05028DA}" type="datetimeFigureOut">
              <a:rPr lang="en-US" smtClean="0"/>
              <a:pPr/>
              <a:t>10/28/15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2A378-5815-0A4C-ADBA-94A444A311B2}" type="slidenum">
              <a:rPr lang="en-US" smtClean="0"/>
              <a:pPr/>
              <a:t>‹#›</a:t>
            </a:fld>
            <a:endParaRPr lang="en-US"/>
          </a:p>
        </p:txBody>
      </p:sp>
    </p:spTree>
    <p:extLst>
      <p:ext uri="{BB962C8B-B14F-4D97-AF65-F5344CB8AC3E}">
        <p14:creationId xmlns:p14="http://schemas.microsoft.com/office/powerpoint/2010/main" val="55973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C1033936-5AD8-B547-90D0-C53EA05028DA}" type="datetimeFigureOut">
              <a:rPr lang="en-US" smtClean="0"/>
              <a:pPr/>
              <a:t>10/28/15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2A378-5815-0A4C-ADBA-94A444A311B2}" type="slidenum">
              <a:rPr lang="en-US" smtClean="0"/>
              <a:pPr/>
              <a:t>‹#›</a:t>
            </a:fld>
            <a:endParaRPr lang="en-US"/>
          </a:p>
        </p:txBody>
      </p:sp>
    </p:spTree>
    <p:extLst>
      <p:ext uri="{BB962C8B-B14F-4D97-AF65-F5344CB8AC3E}">
        <p14:creationId xmlns:p14="http://schemas.microsoft.com/office/powerpoint/2010/main" val="12865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C1033936-5AD8-B547-90D0-C53EA05028DA}" type="datetimeFigureOut">
              <a:rPr lang="en-US" smtClean="0"/>
              <a:pPr/>
              <a:t>10/28/15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E2A378-5815-0A4C-ADBA-94A444A311B2}" type="slidenum">
              <a:rPr lang="en-US" smtClean="0"/>
              <a:pPr/>
              <a:t>‹#›</a:t>
            </a:fld>
            <a:endParaRPr lang="en-US"/>
          </a:p>
        </p:txBody>
      </p:sp>
    </p:spTree>
    <p:extLst>
      <p:ext uri="{BB962C8B-B14F-4D97-AF65-F5344CB8AC3E}">
        <p14:creationId xmlns:p14="http://schemas.microsoft.com/office/powerpoint/2010/main" val="212837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C1033936-5AD8-B547-90D0-C53EA05028DA}" type="datetimeFigureOut">
              <a:rPr lang="en-US" smtClean="0"/>
              <a:pPr/>
              <a:t>10/28/15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E2A378-5815-0A4C-ADBA-94A444A311B2}" type="slidenum">
              <a:rPr lang="en-US" smtClean="0"/>
              <a:pPr/>
              <a:t>‹#›</a:t>
            </a:fld>
            <a:endParaRPr lang="en-US"/>
          </a:p>
        </p:txBody>
      </p:sp>
    </p:spTree>
    <p:extLst>
      <p:ext uri="{BB962C8B-B14F-4D97-AF65-F5344CB8AC3E}">
        <p14:creationId xmlns:p14="http://schemas.microsoft.com/office/powerpoint/2010/main" val="25743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33936-5AD8-B547-90D0-C53EA05028DA}" type="datetimeFigureOut">
              <a:rPr lang="en-US" smtClean="0"/>
              <a:pPr/>
              <a:t>10/28/15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E2A378-5815-0A4C-ADBA-94A444A311B2}" type="slidenum">
              <a:rPr lang="en-US" smtClean="0"/>
              <a:pPr/>
              <a:t>‹#›</a:t>
            </a:fld>
            <a:endParaRPr lang="en-US"/>
          </a:p>
        </p:txBody>
      </p:sp>
    </p:spTree>
    <p:extLst>
      <p:ext uri="{BB962C8B-B14F-4D97-AF65-F5344CB8AC3E}">
        <p14:creationId xmlns:p14="http://schemas.microsoft.com/office/powerpoint/2010/main" val="33492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1033936-5AD8-B547-90D0-C53EA05028DA}" type="datetimeFigureOut">
              <a:rPr lang="en-US" smtClean="0"/>
              <a:pPr/>
              <a:t>10/28/15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2A378-5815-0A4C-ADBA-94A444A311B2}" type="slidenum">
              <a:rPr lang="en-US" smtClean="0"/>
              <a:pPr/>
              <a:t>‹#›</a:t>
            </a:fld>
            <a:endParaRPr lang="en-US"/>
          </a:p>
        </p:txBody>
      </p:sp>
    </p:spTree>
    <p:extLst>
      <p:ext uri="{BB962C8B-B14F-4D97-AF65-F5344CB8AC3E}">
        <p14:creationId xmlns:p14="http://schemas.microsoft.com/office/powerpoint/2010/main" val="3723950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1033936-5AD8-B547-90D0-C53EA05028DA}" type="datetimeFigureOut">
              <a:rPr lang="en-US" smtClean="0"/>
              <a:pPr/>
              <a:t>10/28/15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2A378-5815-0A4C-ADBA-94A444A311B2}" type="slidenum">
              <a:rPr lang="en-US" smtClean="0"/>
              <a:pPr/>
              <a:t>‹#›</a:t>
            </a:fld>
            <a:endParaRPr lang="en-US"/>
          </a:p>
        </p:txBody>
      </p:sp>
    </p:spTree>
    <p:extLst>
      <p:ext uri="{BB962C8B-B14F-4D97-AF65-F5344CB8AC3E}">
        <p14:creationId xmlns:p14="http://schemas.microsoft.com/office/powerpoint/2010/main" val="3864554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33936-5AD8-B547-90D0-C53EA05028DA}" type="datetimeFigureOut">
              <a:rPr lang="en-US" smtClean="0"/>
              <a:pPr/>
              <a:t>10/28/15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2A378-5815-0A4C-ADBA-94A444A311B2}" type="slidenum">
              <a:rPr lang="en-US" smtClean="0"/>
              <a:pPr/>
              <a:t>‹#›</a:t>
            </a:fld>
            <a:endParaRPr lang="en-US"/>
          </a:p>
        </p:txBody>
      </p:sp>
    </p:spTree>
    <p:extLst>
      <p:ext uri="{BB962C8B-B14F-4D97-AF65-F5344CB8AC3E}">
        <p14:creationId xmlns:p14="http://schemas.microsoft.com/office/powerpoint/2010/main" val="393512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b="1" dirty="0" smtClean="0">
                <a:solidFill>
                  <a:srgbClr val="F2F2F2"/>
                </a:solidFill>
              </a:rPr>
              <a:t>Speed and Velocity in One and Two Dimensions</a:t>
            </a:r>
            <a:endParaRPr lang="en-US" b="1" dirty="0">
              <a:solidFill>
                <a:srgbClr val="F2F2F2"/>
              </a:solidFill>
            </a:endParaRPr>
          </a:p>
        </p:txBody>
      </p:sp>
      <p:sp>
        <p:nvSpPr>
          <p:cNvPr id="5" name="Content Placeholder 4"/>
          <p:cNvSpPr txBox="1">
            <a:spLocks/>
          </p:cNvSpPr>
          <p:nvPr/>
        </p:nvSpPr>
        <p:spPr>
          <a:xfrm>
            <a:off x="33418" y="1604294"/>
            <a:ext cx="6316002" cy="466252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600" dirty="0" smtClean="0">
                <a:solidFill>
                  <a:schemeClr val="bg1">
                    <a:lumMod val="95000"/>
                  </a:schemeClr>
                </a:solidFill>
              </a:rPr>
              <a:t>Linear Motion in One Dimension</a:t>
            </a:r>
          </a:p>
          <a:p>
            <a:pPr marL="457200" indent="-457200" algn="l">
              <a:buFont typeface="Arial"/>
              <a:buChar char="•"/>
            </a:pPr>
            <a:r>
              <a:rPr lang="en-US" sz="2600" dirty="0" smtClean="0">
                <a:solidFill>
                  <a:schemeClr val="bg1">
                    <a:lumMod val="95000"/>
                  </a:schemeClr>
                </a:solidFill>
              </a:rPr>
              <a:t>Linear Motion in Two Dimensions</a:t>
            </a:r>
          </a:p>
          <a:p>
            <a:pPr marL="457200" indent="-457200" algn="l">
              <a:buFont typeface="Arial"/>
              <a:buChar char="•"/>
            </a:pPr>
            <a:r>
              <a:rPr lang="en-US" sz="2600" dirty="0" smtClean="0">
                <a:solidFill>
                  <a:schemeClr val="bg1">
                    <a:lumMod val="95000"/>
                  </a:schemeClr>
                </a:solidFill>
              </a:rPr>
              <a:t>Speed and Other Scalar Quantities </a:t>
            </a:r>
          </a:p>
          <a:p>
            <a:pPr marL="457200" indent="-457200" algn="l">
              <a:buFont typeface="Arial"/>
              <a:buChar char="•"/>
            </a:pPr>
            <a:r>
              <a:rPr lang="en-US" sz="2600" dirty="0" smtClean="0">
                <a:solidFill>
                  <a:schemeClr val="bg1">
                    <a:lumMod val="95000"/>
                  </a:schemeClr>
                </a:solidFill>
              </a:rPr>
              <a:t>Velocity and Other Vector Quantities 	</a:t>
            </a:r>
          </a:p>
          <a:p>
            <a:pPr marL="457200" indent="-457200" algn="l">
              <a:buFont typeface="Arial"/>
              <a:buChar char="•"/>
            </a:pPr>
            <a:r>
              <a:rPr lang="en-US" sz="2600" dirty="0" smtClean="0">
                <a:solidFill>
                  <a:schemeClr val="bg1">
                    <a:lumMod val="95000"/>
                  </a:schemeClr>
                </a:solidFill>
              </a:rPr>
              <a:t>Position and Displacement</a:t>
            </a:r>
          </a:p>
          <a:p>
            <a:pPr marL="457200" indent="-457200" algn="l">
              <a:buFont typeface="Arial"/>
              <a:buChar char="•"/>
            </a:pPr>
            <a:r>
              <a:rPr lang="en-US" sz="2600" dirty="0" smtClean="0">
                <a:solidFill>
                  <a:schemeClr val="bg1">
                    <a:lumMod val="95000"/>
                  </a:schemeClr>
                </a:solidFill>
              </a:rPr>
              <a:t>Position and Velocity Graphs</a:t>
            </a:r>
          </a:p>
          <a:p>
            <a:pPr marL="457200" indent="-457200" algn="l">
              <a:buFont typeface="Arial"/>
              <a:buChar char="•"/>
            </a:pPr>
            <a:r>
              <a:rPr lang="en-US" sz="2600" dirty="0" smtClean="0">
                <a:solidFill>
                  <a:schemeClr val="bg1">
                    <a:lumMod val="95000"/>
                  </a:schemeClr>
                </a:solidFill>
              </a:rPr>
              <a:t>Tangents and Instantaneous velocities </a:t>
            </a:r>
          </a:p>
          <a:p>
            <a:pPr marL="457200" indent="-457200" algn="l">
              <a:buFont typeface="Arial"/>
              <a:buChar char="•"/>
            </a:pPr>
            <a:r>
              <a:rPr lang="en-US" sz="2600" dirty="0" smtClean="0">
                <a:solidFill>
                  <a:schemeClr val="bg1">
                    <a:lumMod val="95000"/>
                  </a:schemeClr>
                </a:solidFill>
              </a:rPr>
              <a:t>Displacement and Velocity in Two Dimensions</a:t>
            </a:r>
          </a:p>
          <a:p>
            <a:pPr marL="457200" indent="-457200" algn="l">
              <a:buFont typeface="Arial"/>
              <a:buChar char="•"/>
            </a:pPr>
            <a:r>
              <a:rPr lang="en-US" sz="2600" dirty="0" smtClean="0">
                <a:solidFill>
                  <a:schemeClr val="bg1">
                    <a:lumMod val="95000"/>
                  </a:schemeClr>
                </a:solidFill>
              </a:rPr>
              <a:t>Vector Addition, Cosine Law and Sine Law </a:t>
            </a:r>
            <a:endParaRPr lang="en-US" sz="2600" dirty="0">
              <a:solidFill>
                <a:schemeClr val="bg1">
                  <a:lumMod val="95000"/>
                </a:schemeClr>
              </a:solidFill>
            </a:endParaRPr>
          </a:p>
        </p:txBody>
      </p:sp>
      <p:pic>
        <p:nvPicPr>
          <p:cNvPr id="6" name="Picture 5"/>
          <p:cNvPicPr>
            <a:picLocks noChangeAspect="1"/>
          </p:cNvPicPr>
          <p:nvPr/>
        </p:nvPicPr>
        <p:blipFill>
          <a:blip r:embed="rId2"/>
          <a:stretch>
            <a:fillRect/>
          </a:stretch>
        </p:blipFill>
        <p:spPr>
          <a:xfrm>
            <a:off x="5969646" y="1781731"/>
            <a:ext cx="3007264" cy="3181598"/>
          </a:xfrm>
          <a:prstGeom prst="rect">
            <a:avLst/>
          </a:prstGeom>
        </p:spPr>
      </p:pic>
    </p:spTree>
    <p:extLst>
      <p:ext uri="{BB962C8B-B14F-4D97-AF65-F5344CB8AC3E}">
        <p14:creationId xmlns:p14="http://schemas.microsoft.com/office/powerpoint/2010/main" val="756608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Velocity</a:t>
            </a:r>
            <a:endParaRPr lang="en-US" b="1" dirty="0"/>
          </a:p>
        </p:txBody>
      </p:sp>
      <p:sp>
        <p:nvSpPr>
          <p:cNvPr id="3" name="Content Placeholder 2"/>
          <p:cNvSpPr>
            <a:spLocks noGrp="1"/>
          </p:cNvSpPr>
          <p:nvPr>
            <p:ph idx="1"/>
          </p:nvPr>
        </p:nvSpPr>
        <p:spPr>
          <a:xfrm>
            <a:off x="250635" y="1600200"/>
            <a:ext cx="8605135" cy="4525963"/>
          </a:xfrm>
        </p:spPr>
        <p:txBody>
          <a:bodyPr/>
          <a:lstStyle/>
          <a:p>
            <a:r>
              <a:rPr lang="en-US" b="1" u="sng" dirty="0" smtClean="0"/>
              <a:t>The </a:t>
            </a:r>
            <a:r>
              <a:rPr lang="en-US" b="1" u="sng" dirty="0"/>
              <a:t>rate of change of position </a:t>
            </a:r>
            <a:endParaRPr lang="en-US" b="1" u="sng" dirty="0" smtClean="0"/>
          </a:p>
          <a:p>
            <a:r>
              <a:rPr lang="en-US" b="1" u="sng" dirty="0" smtClean="0"/>
              <a:t>Instantaneous </a:t>
            </a:r>
            <a:r>
              <a:rPr lang="en-US" b="1" u="sng" dirty="0"/>
              <a:t>velocity </a:t>
            </a:r>
            <a:r>
              <a:rPr lang="en-US" b="1" u="sng" dirty="0" smtClean="0"/>
              <a:t>- velocity </a:t>
            </a:r>
            <a:r>
              <a:rPr lang="en-US" b="1" u="sng" dirty="0"/>
              <a:t>at a particular instant </a:t>
            </a:r>
            <a:endParaRPr lang="en-US" b="1" u="sng" dirty="0" smtClean="0"/>
          </a:p>
          <a:p>
            <a:r>
              <a:rPr lang="en-US" dirty="0" smtClean="0"/>
              <a:t>Change </a:t>
            </a:r>
            <a:r>
              <a:rPr lang="en-US" dirty="0"/>
              <a:t>of position divided by the time interval for that change </a:t>
            </a:r>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5769428" y="4845957"/>
            <a:ext cx="2781300" cy="1689100"/>
          </a:xfrm>
          <a:prstGeom prst="rect">
            <a:avLst/>
          </a:prstGeom>
        </p:spPr>
      </p:pic>
    </p:spTree>
    <p:extLst>
      <p:ext uri="{BB962C8B-B14F-4D97-AF65-F5344CB8AC3E}">
        <p14:creationId xmlns:p14="http://schemas.microsoft.com/office/powerpoint/2010/main" val="1077234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Check Your Understanding</a:t>
            </a:r>
            <a:endParaRPr lang="en-US" b="1" dirty="0"/>
          </a:p>
        </p:txBody>
      </p:sp>
      <p:sp>
        <p:nvSpPr>
          <p:cNvPr id="3" name="Content Placeholder 2"/>
          <p:cNvSpPr>
            <a:spLocks noGrp="1"/>
          </p:cNvSpPr>
          <p:nvPr>
            <p:ph idx="1"/>
          </p:nvPr>
        </p:nvSpPr>
        <p:spPr>
          <a:xfrm>
            <a:off x="235857" y="1600200"/>
            <a:ext cx="8708572" cy="5058229"/>
          </a:xfrm>
        </p:spPr>
        <p:txBody>
          <a:bodyPr>
            <a:normAutofit/>
          </a:bodyPr>
          <a:lstStyle/>
          <a:p>
            <a:pPr marL="0" indent="0">
              <a:buNone/>
            </a:pPr>
            <a:r>
              <a:rPr lang="en-US" dirty="0" smtClean="0"/>
              <a:t>A cyclist takes </a:t>
            </a:r>
            <a:r>
              <a:rPr lang="en-US" dirty="0"/>
              <a:t>25.1 s to cover the displacement of 115 m [E] from </a:t>
            </a:r>
            <a:r>
              <a:rPr lang="en-US" i="1" dirty="0" smtClean="0"/>
              <a:t>d</a:t>
            </a:r>
            <a:r>
              <a:rPr lang="en-US" baseline="-25000" dirty="0" smtClean="0"/>
              <a:t>1</a:t>
            </a:r>
            <a:r>
              <a:rPr lang="en-US" dirty="0" smtClean="0"/>
              <a:t> </a:t>
            </a:r>
            <a:r>
              <a:rPr lang="en-US" dirty="0"/>
              <a:t>to </a:t>
            </a:r>
            <a:r>
              <a:rPr lang="en-US" i="1" dirty="0" smtClean="0"/>
              <a:t>d</a:t>
            </a:r>
            <a:r>
              <a:rPr lang="en-US" baseline="-25000" dirty="0" smtClean="0"/>
              <a:t>2</a:t>
            </a:r>
            <a:r>
              <a:rPr lang="en-US" dirty="0" smtClean="0"/>
              <a:t>.</a:t>
            </a:r>
          </a:p>
          <a:p>
            <a:pPr marL="0" indent="0">
              <a:buNone/>
            </a:pPr>
            <a:endParaRPr lang="en-US" dirty="0" smtClean="0"/>
          </a:p>
          <a:p>
            <a:pPr marL="0" indent="0">
              <a:buNone/>
            </a:pPr>
            <a:r>
              <a:rPr lang="en-US" dirty="0" smtClean="0"/>
              <a:t>(</a:t>
            </a:r>
            <a:r>
              <a:rPr lang="en-US" dirty="0"/>
              <a:t>a) Calculate the cyclist’s average velocity</a:t>
            </a:r>
            <a:r>
              <a:rPr lang="en-US" dirty="0" smtClean="0"/>
              <a:t>.</a:t>
            </a:r>
          </a:p>
          <a:p>
            <a:pPr marL="0" indent="0">
              <a:buNone/>
            </a:pPr>
            <a:r>
              <a:rPr lang="en-US" dirty="0" smtClean="0"/>
              <a:t>(</a:t>
            </a:r>
            <a:r>
              <a:rPr lang="en-US" dirty="0"/>
              <a:t>b) </a:t>
            </a:r>
            <a:r>
              <a:rPr lang="en-US" dirty="0" smtClean="0"/>
              <a:t>If the cyclist maintains the same average velocity for 1.00 h, what is the total displacement</a:t>
            </a:r>
            <a:r>
              <a:rPr lang="en-US" dirty="0"/>
              <a:t>? </a:t>
            </a:r>
            <a:endParaRPr lang="en-US" dirty="0" smtClean="0"/>
          </a:p>
          <a:p>
            <a:pPr marL="0" indent="0">
              <a:buNone/>
            </a:pPr>
            <a:r>
              <a:rPr lang="en-US" dirty="0" smtClean="0"/>
              <a:t>(</a:t>
            </a:r>
            <a:r>
              <a:rPr lang="en-US" dirty="0"/>
              <a:t>c) If the cyclist turns around at </a:t>
            </a:r>
            <a:r>
              <a:rPr lang="en-US" i="1" dirty="0" smtClean="0"/>
              <a:t>d</a:t>
            </a:r>
            <a:r>
              <a:rPr lang="en-US" baseline="-25000" dirty="0" smtClean="0"/>
              <a:t>2</a:t>
            </a:r>
            <a:r>
              <a:rPr lang="en-US" dirty="0" smtClean="0"/>
              <a:t> </a:t>
            </a:r>
            <a:r>
              <a:rPr lang="en-US" dirty="0"/>
              <a:t>and travels </a:t>
            </a:r>
            <a:r>
              <a:rPr lang="en-US" dirty="0" smtClean="0"/>
              <a:t>     565 m [W] to </a:t>
            </a:r>
            <a:r>
              <a:rPr lang="en-US" dirty="0"/>
              <a:t>position </a:t>
            </a:r>
            <a:r>
              <a:rPr lang="en-US" i="1" dirty="0" smtClean="0"/>
              <a:t>d</a:t>
            </a:r>
            <a:r>
              <a:rPr lang="en-US" baseline="-25000" dirty="0" smtClean="0"/>
              <a:t>3</a:t>
            </a:r>
            <a:r>
              <a:rPr lang="en-US" dirty="0" smtClean="0"/>
              <a:t> in </a:t>
            </a:r>
            <a:r>
              <a:rPr lang="en-US" dirty="0"/>
              <a:t>72.5 s, what is the average velocity for the entire motion? </a:t>
            </a:r>
            <a:endParaRPr lang="en-US" dirty="0" smtClean="0"/>
          </a:p>
          <a:p>
            <a:endParaRPr lang="en-US" dirty="0"/>
          </a:p>
        </p:txBody>
      </p:sp>
    </p:spTree>
    <p:extLst>
      <p:ext uri="{BB962C8B-B14F-4D97-AF65-F5344CB8AC3E}">
        <p14:creationId xmlns:p14="http://schemas.microsoft.com/office/powerpoint/2010/main" val="2639477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Check your Understanding</a:t>
            </a:r>
            <a:endParaRPr lang="en-US" dirty="0"/>
          </a:p>
        </p:txBody>
      </p:sp>
      <p:pic>
        <p:nvPicPr>
          <p:cNvPr id="4" name="Picture 3"/>
          <p:cNvPicPr>
            <a:picLocks noChangeAspect="1"/>
          </p:cNvPicPr>
          <p:nvPr/>
        </p:nvPicPr>
        <p:blipFill>
          <a:blip r:embed="rId2"/>
          <a:stretch>
            <a:fillRect/>
          </a:stretch>
        </p:blipFill>
        <p:spPr>
          <a:xfrm>
            <a:off x="457200" y="1417638"/>
            <a:ext cx="4292600" cy="5245100"/>
          </a:xfrm>
          <a:prstGeom prst="rect">
            <a:avLst/>
          </a:prstGeom>
        </p:spPr>
      </p:pic>
      <p:sp>
        <p:nvSpPr>
          <p:cNvPr id="3" name="TextBox 2"/>
          <p:cNvSpPr txBox="1"/>
          <p:nvPr/>
        </p:nvSpPr>
        <p:spPr>
          <a:xfrm>
            <a:off x="4572000" y="1417638"/>
            <a:ext cx="4285129" cy="1754326"/>
          </a:xfrm>
          <a:prstGeom prst="rect">
            <a:avLst/>
          </a:prstGeom>
          <a:noFill/>
        </p:spPr>
        <p:txBody>
          <a:bodyPr wrap="square" rtlCol="0">
            <a:spAutoFit/>
          </a:bodyPr>
          <a:lstStyle/>
          <a:p>
            <a:r>
              <a:rPr lang="en-CA" dirty="0" smtClean="0"/>
              <a:t>Displacement = 565 m – 115 m = 450 m [W]</a:t>
            </a:r>
          </a:p>
          <a:p>
            <a:r>
              <a:rPr lang="en-CA" dirty="0" smtClean="0"/>
              <a:t>Time = 25.1 s +  72.5 s = 97.6 s</a:t>
            </a:r>
          </a:p>
          <a:p>
            <a:endParaRPr lang="en-CA" dirty="0"/>
          </a:p>
          <a:p>
            <a:r>
              <a:rPr lang="en-CA" dirty="0" smtClean="0"/>
              <a:t>Average velocity 	= displacement / time</a:t>
            </a:r>
          </a:p>
          <a:p>
            <a:r>
              <a:rPr lang="en-CA" dirty="0"/>
              <a:t>	</a:t>
            </a:r>
            <a:r>
              <a:rPr lang="en-CA" dirty="0" smtClean="0"/>
              <a:t>			= 450 m [W] / 97.6 s				= 4.61 m/s [W]	</a:t>
            </a:r>
            <a:endParaRPr lang="en-US" dirty="0"/>
          </a:p>
        </p:txBody>
      </p:sp>
    </p:spTree>
    <p:extLst>
      <p:ext uri="{BB962C8B-B14F-4D97-AF65-F5344CB8AC3E}">
        <p14:creationId xmlns:p14="http://schemas.microsoft.com/office/powerpoint/2010/main" val="419320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Think About It</a:t>
            </a:r>
            <a:endParaRPr lang="en-US" b="1" dirty="0"/>
          </a:p>
        </p:txBody>
      </p:sp>
      <p:sp>
        <p:nvSpPr>
          <p:cNvPr id="3" name="Content Placeholder 2"/>
          <p:cNvSpPr>
            <a:spLocks noGrp="1"/>
          </p:cNvSpPr>
          <p:nvPr>
            <p:ph idx="1"/>
          </p:nvPr>
        </p:nvSpPr>
        <p:spPr>
          <a:xfrm>
            <a:off x="221341" y="1545771"/>
            <a:ext cx="8686800" cy="4967514"/>
          </a:xfrm>
        </p:spPr>
        <p:txBody>
          <a:bodyPr>
            <a:noAutofit/>
          </a:bodyPr>
          <a:lstStyle/>
          <a:p>
            <a:pPr marL="514350" indent="-514350">
              <a:buFont typeface="+mj-lt"/>
              <a:buAutoNum type="arabicPeriod"/>
            </a:pPr>
            <a:r>
              <a:rPr lang="en-US" sz="2000" dirty="0" smtClean="0"/>
              <a:t>Is </a:t>
            </a:r>
            <a:r>
              <a:rPr lang="en-US" sz="2000" dirty="0"/>
              <a:t>it possible for the total distance travelled to equal the magnitude of the </a:t>
            </a:r>
            <a:r>
              <a:rPr lang="en-US" sz="2000" dirty="0" smtClean="0"/>
              <a:t>displacement</a:t>
            </a:r>
            <a:r>
              <a:rPr lang="en-US" sz="2000" dirty="0"/>
              <a:t>? If “no,” why not? If “yes,” give an example. </a:t>
            </a:r>
            <a:endParaRPr lang="en-US" sz="2000" dirty="0" smtClean="0">
              <a:effectLst/>
            </a:endParaRPr>
          </a:p>
          <a:p>
            <a:pPr marL="514350" indent="-514350">
              <a:buFont typeface="+mj-lt"/>
              <a:buAutoNum type="arabicPeriod"/>
            </a:pPr>
            <a:r>
              <a:rPr lang="en-US" sz="2000" dirty="0" smtClean="0"/>
              <a:t>Is it possible for the total distance travelled to exceed the magnitude of the displacement</a:t>
            </a:r>
            <a:r>
              <a:rPr lang="en-US" sz="2000" dirty="0"/>
              <a:t>? If “no,” why not? If “yes,” give an example. </a:t>
            </a:r>
            <a:endParaRPr lang="en-US" sz="2000" dirty="0" smtClean="0">
              <a:effectLst/>
            </a:endParaRPr>
          </a:p>
          <a:p>
            <a:pPr marL="514350" indent="-514350">
              <a:buFont typeface="+mj-lt"/>
              <a:buAutoNum type="arabicPeriod"/>
            </a:pPr>
            <a:r>
              <a:rPr lang="en-US" sz="2000" dirty="0" smtClean="0"/>
              <a:t>Is </a:t>
            </a:r>
            <a:r>
              <a:rPr lang="en-US" sz="2000" dirty="0"/>
              <a:t>it possible for the magnitude of the displacement to exceed the total </a:t>
            </a:r>
            <a:r>
              <a:rPr lang="en-US" sz="2000" dirty="0" smtClean="0"/>
              <a:t>distance </a:t>
            </a:r>
            <a:r>
              <a:rPr lang="en-US" sz="2000" dirty="0"/>
              <a:t>travelled? If “no,” why not? If “yes,” give an example. </a:t>
            </a:r>
            <a:endParaRPr lang="en-US" sz="2000" dirty="0" smtClean="0">
              <a:effectLst/>
            </a:endParaRPr>
          </a:p>
          <a:p>
            <a:pPr marL="514350" indent="-514350">
              <a:buFont typeface="+mj-lt"/>
              <a:buAutoNum type="arabicPeriod"/>
            </a:pPr>
            <a:r>
              <a:rPr lang="en-US" sz="2000" dirty="0"/>
              <a:t>Can the average speed ever equal the magnitude of the average velocity? If “no,” why not? If “yes,” give an example. </a:t>
            </a:r>
            <a:endParaRPr lang="en-US" sz="2000" dirty="0" smtClean="0"/>
          </a:p>
          <a:p>
            <a:pPr marL="514350" indent="-514350">
              <a:buFont typeface="+mj-lt"/>
              <a:buAutoNum type="arabicPeriod"/>
            </a:pPr>
            <a:r>
              <a:rPr lang="en-US" sz="2000" dirty="0" smtClean="0"/>
              <a:t>A truck driver, reacting quickly to an emergency, applies the brakes. During the </a:t>
            </a:r>
            <a:r>
              <a:rPr lang="en-US" sz="2000" dirty="0"/>
              <a:t>driver’s 0.32 s reaction time, the truck maintains a constant velocity of 27 m/s [</a:t>
            </a:r>
            <a:r>
              <a:rPr lang="en-US" sz="2000" dirty="0" err="1"/>
              <a:t>fwd</a:t>
            </a:r>
            <a:r>
              <a:rPr lang="en-US" sz="2000" dirty="0"/>
              <a:t>]. What is the displacement of the truck during the time the driver takes to react? </a:t>
            </a:r>
            <a:endParaRPr lang="en-US" sz="2000" dirty="0" smtClean="0"/>
          </a:p>
          <a:p>
            <a:pPr marL="400050" lvl="1" indent="0">
              <a:buNone/>
            </a:pPr>
            <a:r>
              <a:rPr lang="en-US" sz="2000" dirty="0"/>
              <a:t>	</a:t>
            </a:r>
            <a:r>
              <a:rPr lang="en-US" sz="2000" dirty="0" smtClean="0"/>
              <a:t>	</a:t>
            </a:r>
          </a:p>
          <a:p>
            <a:pPr marL="400050" lvl="1" indent="0">
              <a:buNone/>
            </a:pPr>
            <a:r>
              <a:rPr lang="en-US" sz="2000" dirty="0" smtClean="0"/>
              <a:t>answer to #5 8.6 m [</a:t>
            </a:r>
            <a:r>
              <a:rPr lang="en-US" sz="2000" dirty="0" err="1" smtClean="0"/>
              <a:t>fwd</a:t>
            </a:r>
            <a:r>
              <a:rPr lang="en-US" sz="2000" dirty="0" smtClean="0"/>
              <a:t>]</a:t>
            </a:r>
            <a:endParaRPr lang="en-US" sz="2000" dirty="0"/>
          </a:p>
          <a:p>
            <a:pPr marL="514350" indent="-514350">
              <a:buFont typeface="+mj-lt"/>
              <a:buAutoNum type="arabicPeriod"/>
            </a:pPr>
            <a:endParaRPr lang="en-US" sz="2000" dirty="0"/>
          </a:p>
          <a:p>
            <a:endParaRPr lang="en-US" sz="2000" dirty="0"/>
          </a:p>
        </p:txBody>
      </p:sp>
    </p:spTree>
    <p:extLst>
      <p:ext uri="{BB962C8B-B14F-4D97-AF65-F5344CB8AC3E}">
        <p14:creationId xmlns:p14="http://schemas.microsoft.com/office/powerpoint/2010/main" val="2423277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Position and Velocity </a:t>
            </a:r>
            <a:r>
              <a:rPr lang="en-US" b="1" dirty="0" smtClean="0"/>
              <a:t>Graphs – Uniform Motion </a:t>
            </a:r>
            <a:endParaRPr lang="en-US" b="1" dirty="0"/>
          </a:p>
        </p:txBody>
      </p:sp>
      <p:sp>
        <p:nvSpPr>
          <p:cNvPr id="3" name="Content Placeholder 2"/>
          <p:cNvSpPr>
            <a:spLocks noGrp="1"/>
          </p:cNvSpPr>
          <p:nvPr>
            <p:ph idx="1"/>
          </p:nvPr>
        </p:nvSpPr>
        <p:spPr>
          <a:xfrm>
            <a:off x="457200" y="1600200"/>
            <a:ext cx="8523514" cy="5021943"/>
          </a:xfrm>
        </p:spPr>
        <p:txBody>
          <a:bodyPr>
            <a:normAutofit fontScale="92500" lnSpcReduction="20000"/>
          </a:bodyPr>
          <a:lstStyle/>
          <a:p>
            <a:r>
              <a:rPr lang="en-US" dirty="0" smtClean="0"/>
              <a:t>For a constant velocity motion (the same velocity is maintained), the position-time graph is a straight line and the velocity-time graph is horizontal.</a:t>
            </a:r>
          </a:p>
          <a:p>
            <a:endParaRPr lang="en-US" dirty="0"/>
          </a:p>
          <a:p>
            <a:endParaRPr lang="en-US" dirty="0" smtClean="0"/>
          </a:p>
          <a:p>
            <a:endParaRPr lang="en-US" dirty="0" smtClean="0"/>
          </a:p>
          <a:p>
            <a:endParaRPr lang="en-US" dirty="0"/>
          </a:p>
          <a:p>
            <a:endParaRPr lang="en-US" dirty="0" smtClean="0"/>
          </a:p>
          <a:p>
            <a:pPr marL="0" indent="0">
              <a:buNone/>
            </a:pPr>
            <a:endParaRPr lang="en-US" sz="2600" dirty="0" smtClean="0"/>
          </a:p>
          <a:p>
            <a:pPr marL="0" indent="0">
              <a:buNone/>
            </a:pPr>
            <a:endParaRPr lang="en-US" sz="2600" dirty="0" smtClean="0"/>
          </a:p>
          <a:p>
            <a:pPr marL="0" indent="0">
              <a:buNone/>
            </a:pPr>
            <a:endParaRPr lang="en-US" sz="2600" dirty="0" smtClean="0"/>
          </a:p>
          <a:p>
            <a:pPr marL="0" indent="0">
              <a:buNone/>
            </a:pPr>
            <a:r>
              <a:rPr lang="en-US" sz="2600" dirty="0" smtClean="0"/>
              <a:t>Position-Time Data		     Position-Time &amp; Velocity-Time Graphs</a:t>
            </a:r>
            <a:endParaRPr lang="en-US" sz="2600" dirty="0"/>
          </a:p>
        </p:txBody>
      </p:sp>
      <p:pic>
        <p:nvPicPr>
          <p:cNvPr id="4" name="Picture 3"/>
          <p:cNvPicPr>
            <a:picLocks noChangeAspect="1"/>
          </p:cNvPicPr>
          <p:nvPr/>
        </p:nvPicPr>
        <p:blipFill>
          <a:blip r:embed="rId2"/>
          <a:stretch>
            <a:fillRect/>
          </a:stretch>
        </p:blipFill>
        <p:spPr>
          <a:xfrm>
            <a:off x="288469" y="3900714"/>
            <a:ext cx="2870200" cy="2032000"/>
          </a:xfrm>
          <a:prstGeom prst="rect">
            <a:avLst/>
          </a:prstGeom>
        </p:spPr>
      </p:pic>
      <p:pic>
        <p:nvPicPr>
          <p:cNvPr id="5" name="Picture 4"/>
          <p:cNvPicPr>
            <a:picLocks noChangeAspect="1"/>
          </p:cNvPicPr>
          <p:nvPr/>
        </p:nvPicPr>
        <p:blipFill>
          <a:blip r:embed="rId3"/>
          <a:stretch>
            <a:fillRect/>
          </a:stretch>
        </p:blipFill>
        <p:spPr>
          <a:xfrm>
            <a:off x="3223982" y="3111207"/>
            <a:ext cx="2654300" cy="2850532"/>
          </a:xfrm>
          <a:prstGeom prst="rect">
            <a:avLst/>
          </a:prstGeom>
        </p:spPr>
      </p:pic>
      <p:pic>
        <p:nvPicPr>
          <p:cNvPr id="6" name="Picture 5"/>
          <p:cNvPicPr>
            <a:picLocks noChangeAspect="1"/>
          </p:cNvPicPr>
          <p:nvPr/>
        </p:nvPicPr>
        <p:blipFill>
          <a:blip r:embed="rId4"/>
          <a:stretch>
            <a:fillRect/>
          </a:stretch>
        </p:blipFill>
        <p:spPr>
          <a:xfrm>
            <a:off x="5829297" y="3690258"/>
            <a:ext cx="2933700" cy="1981200"/>
          </a:xfrm>
          <a:prstGeom prst="rect">
            <a:avLst/>
          </a:prstGeom>
        </p:spPr>
      </p:pic>
    </p:spTree>
    <p:extLst>
      <p:ext uri="{BB962C8B-B14F-4D97-AF65-F5344CB8AC3E}">
        <p14:creationId xmlns:p14="http://schemas.microsoft.com/office/powerpoint/2010/main" val="479541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Check Your Understanding</a:t>
            </a:r>
            <a:endParaRPr lang="en-US" b="1" dirty="0"/>
          </a:p>
        </p:txBody>
      </p:sp>
      <p:sp>
        <p:nvSpPr>
          <p:cNvPr id="7" name="Content Placeholder 6"/>
          <p:cNvSpPr>
            <a:spLocks noGrp="1"/>
          </p:cNvSpPr>
          <p:nvPr>
            <p:ph idx="1"/>
          </p:nvPr>
        </p:nvSpPr>
        <p:spPr>
          <a:xfrm>
            <a:off x="39911" y="1763487"/>
            <a:ext cx="3915229" cy="4525963"/>
          </a:xfrm>
        </p:spPr>
        <p:txBody>
          <a:bodyPr/>
          <a:lstStyle/>
          <a:p>
            <a:r>
              <a:rPr lang="en-US" dirty="0" smtClean="0"/>
              <a:t>Describe the motion for the graph on the right and sketch the corresponding velocity-time graph</a:t>
            </a:r>
            <a:endParaRPr lang="en-US" dirty="0"/>
          </a:p>
        </p:txBody>
      </p:sp>
      <p:pic>
        <p:nvPicPr>
          <p:cNvPr id="8" name="Content Placeholder 5"/>
          <p:cNvPicPr>
            <a:picLocks noChangeAspect="1"/>
          </p:cNvPicPr>
          <p:nvPr/>
        </p:nvPicPr>
        <p:blipFill rotWithShape="1">
          <a:blip r:embed="rId2"/>
          <a:srcRect l="-631" t="320" r="-629"/>
          <a:stretch/>
        </p:blipFill>
        <p:spPr>
          <a:xfrm>
            <a:off x="4151086" y="1723571"/>
            <a:ext cx="4535714" cy="4511449"/>
          </a:xfrm>
          <a:prstGeom prst="rect">
            <a:avLst/>
          </a:prstGeom>
        </p:spPr>
      </p:pic>
    </p:spTree>
    <p:extLst>
      <p:ext uri="{BB962C8B-B14F-4D97-AF65-F5344CB8AC3E}">
        <p14:creationId xmlns:p14="http://schemas.microsoft.com/office/powerpoint/2010/main" val="2980461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Check Your Understanding</a:t>
            </a:r>
            <a:br>
              <a:rPr lang="en-US" b="1" dirty="0" smtClean="0"/>
            </a:br>
            <a:r>
              <a:rPr lang="en-US" b="1" dirty="0" smtClean="0"/>
              <a:t>Solution</a:t>
            </a:r>
            <a:endParaRPr lang="en-US" b="1" dirty="0"/>
          </a:p>
        </p:txBody>
      </p:sp>
      <p:sp>
        <p:nvSpPr>
          <p:cNvPr id="3" name="Content Placeholder 2"/>
          <p:cNvSpPr>
            <a:spLocks noGrp="1"/>
          </p:cNvSpPr>
          <p:nvPr>
            <p:ph idx="1"/>
          </p:nvPr>
        </p:nvSpPr>
        <p:spPr/>
        <p:txBody>
          <a:bodyPr/>
          <a:lstStyle/>
          <a:p>
            <a:r>
              <a:rPr lang="en-US" dirty="0"/>
              <a:t>The slope of the line is constant and it is negative. This means that the velocity is constant in the easterly direction. The initial position is away from the origin and the object is moving toward the origin. </a:t>
            </a: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5748546" y="4158344"/>
            <a:ext cx="3083397" cy="2373086"/>
          </a:xfrm>
          <a:prstGeom prst="rect">
            <a:avLst/>
          </a:prstGeom>
        </p:spPr>
      </p:pic>
    </p:spTree>
    <p:extLst>
      <p:ext uri="{BB962C8B-B14F-4D97-AF65-F5344CB8AC3E}">
        <p14:creationId xmlns:p14="http://schemas.microsoft.com/office/powerpoint/2010/main" val="4206464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Position and Velocity Graphs –      Non-uniform Motion </a:t>
            </a:r>
            <a:endParaRPr lang="en-US" dirty="0"/>
          </a:p>
        </p:txBody>
      </p:sp>
      <p:sp>
        <p:nvSpPr>
          <p:cNvPr id="3" name="Content Placeholder 2"/>
          <p:cNvSpPr>
            <a:spLocks noGrp="1"/>
          </p:cNvSpPr>
          <p:nvPr>
            <p:ph idx="1"/>
          </p:nvPr>
        </p:nvSpPr>
        <p:spPr>
          <a:xfrm>
            <a:off x="457200" y="1836059"/>
            <a:ext cx="8229600" cy="4525963"/>
          </a:xfrm>
        </p:spPr>
        <p:txBody>
          <a:bodyPr>
            <a:normAutofit fontScale="92500" lnSpcReduction="10000"/>
          </a:bodyPr>
          <a:lstStyle/>
          <a:p>
            <a:r>
              <a:rPr lang="en-US" b="1" u="sng" dirty="0" smtClean="0"/>
              <a:t>Motion that involves a change in direction, speed or both – i.e. a car speeds up</a:t>
            </a:r>
          </a:p>
          <a:p>
            <a:r>
              <a:rPr lang="en-US" dirty="0"/>
              <a:t>To find the slope of a curved line at a particular instant, we draw a straight line </a:t>
            </a:r>
            <a:r>
              <a:rPr lang="en-US" dirty="0" smtClean="0"/>
              <a:t>touching the </a:t>
            </a:r>
            <a:r>
              <a:rPr lang="en-US" dirty="0"/>
              <a:t>curve at that point. This straight line is called a tangent to the curve. The slope of the tangent </a:t>
            </a:r>
            <a:r>
              <a:rPr lang="en-US" dirty="0" smtClean="0"/>
              <a:t>is </a:t>
            </a:r>
            <a:r>
              <a:rPr lang="en-US" dirty="0"/>
              <a:t>the instantaneous velocity. </a:t>
            </a:r>
            <a:endParaRPr lang="en-US" dirty="0" smtClean="0"/>
          </a:p>
          <a:p>
            <a:r>
              <a:rPr lang="en-US" dirty="0" smtClean="0"/>
              <a:t>Average velocity can be found by </a:t>
            </a:r>
            <a:r>
              <a:rPr lang="en-US" b="1" u="sng" dirty="0" smtClean="0"/>
              <a:t>dividing the change in position (</a:t>
            </a:r>
            <a:r>
              <a:rPr lang="en-US" b="1" u="sng" dirty="0" err="1" smtClean="0"/>
              <a:t>Δd</a:t>
            </a:r>
            <a:r>
              <a:rPr lang="en-US" b="1" u="sng" dirty="0" smtClean="0"/>
              <a:t>) by the change in time (</a:t>
            </a:r>
            <a:r>
              <a:rPr lang="en-US" b="1" u="sng" dirty="0" err="1" smtClean="0"/>
              <a:t>Δt</a:t>
            </a:r>
            <a:r>
              <a:rPr lang="en-US" b="1" u="sng" dirty="0" smtClean="0"/>
              <a:t>) for a particular period </a:t>
            </a:r>
          </a:p>
          <a:p>
            <a:endParaRPr lang="en-US" dirty="0" smtClean="0"/>
          </a:p>
          <a:p>
            <a:endParaRPr lang="en-US" dirty="0"/>
          </a:p>
        </p:txBody>
      </p:sp>
    </p:spTree>
    <p:extLst>
      <p:ext uri="{BB962C8B-B14F-4D97-AF65-F5344CB8AC3E}">
        <p14:creationId xmlns:p14="http://schemas.microsoft.com/office/powerpoint/2010/main" val="1997608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274638"/>
            <a:ext cx="8763000" cy="1143000"/>
          </a:xfrm>
        </p:spPr>
        <p:txBody>
          <a:bodyPr>
            <a:normAutofit fontScale="90000"/>
          </a:bodyPr>
          <a:lstStyle/>
          <a:p>
            <a:r>
              <a:rPr lang="en-US" b="1" dirty="0" smtClean="0"/>
              <a:t>Tangents and Instantaneous velocities</a:t>
            </a:r>
            <a:endParaRPr lang="en-US" b="1" dirty="0"/>
          </a:p>
        </p:txBody>
      </p:sp>
      <p:sp>
        <p:nvSpPr>
          <p:cNvPr id="3" name="Content Placeholder 2"/>
          <p:cNvSpPr>
            <a:spLocks noGrp="1"/>
          </p:cNvSpPr>
          <p:nvPr>
            <p:ph idx="1"/>
          </p:nvPr>
        </p:nvSpPr>
        <p:spPr>
          <a:xfrm>
            <a:off x="257627" y="1436913"/>
            <a:ext cx="8229600" cy="4525963"/>
          </a:xfrm>
        </p:spPr>
        <p:txBody>
          <a:bodyPr/>
          <a:lstStyle/>
          <a:p>
            <a:r>
              <a:rPr lang="en-US" dirty="0" smtClean="0"/>
              <a:t>Draw the tangent at times 2 and 6 seconds.  Determine the instantaneous velocities at those points</a:t>
            </a:r>
            <a:endParaRPr lang="en-US" dirty="0"/>
          </a:p>
        </p:txBody>
      </p:sp>
      <p:pic>
        <p:nvPicPr>
          <p:cNvPr id="4" name="Picture 3"/>
          <p:cNvPicPr>
            <a:picLocks noChangeAspect="1"/>
          </p:cNvPicPr>
          <p:nvPr/>
        </p:nvPicPr>
        <p:blipFill>
          <a:blip r:embed="rId2"/>
          <a:stretch>
            <a:fillRect/>
          </a:stretch>
        </p:blipFill>
        <p:spPr>
          <a:xfrm>
            <a:off x="3410857" y="2545122"/>
            <a:ext cx="4444999" cy="4186569"/>
          </a:xfrm>
          <a:prstGeom prst="rect">
            <a:avLst/>
          </a:prstGeom>
        </p:spPr>
      </p:pic>
    </p:spTree>
    <p:extLst>
      <p:ext uri="{BB962C8B-B14F-4D97-AF65-F5344CB8AC3E}">
        <p14:creationId xmlns:p14="http://schemas.microsoft.com/office/powerpoint/2010/main" val="21108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Check </a:t>
            </a:r>
            <a:r>
              <a:rPr lang="en-US" b="1" dirty="0"/>
              <a:t>Y</a:t>
            </a:r>
            <a:r>
              <a:rPr lang="en-US" b="1" dirty="0" smtClean="0"/>
              <a:t>our Understanding</a:t>
            </a:r>
            <a:endParaRPr lang="en-US" b="1" dirty="0"/>
          </a:p>
        </p:txBody>
      </p:sp>
      <p:sp>
        <p:nvSpPr>
          <p:cNvPr id="3" name="Content Placeholder 2"/>
          <p:cNvSpPr>
            <a:spLocks noGrp="1"/>
          </p:cNvSpPr>
          <p:nvPr>
            <p:ph idx="1"/>
          </p:nvPr>
        </p:nvSpPr>
        <p:spPr>
          <a:xfrm>
            <a:off x="163285" y="1600200"/>
            <a:ext cx="4680857" cy="4804229"/>
          </a:xfrm>
        </p:spPr>
        <p:txBody>
          <a:bodyPr>
            <a:normAutofit fontScale="92500" lnSpcReduction="20000"/>
          </a:bodyPr>
          <a:lstStyle/>
          <a:p>
            <a:pPr marL="0" indent="0">
              <a:buNone/>
            </a:pPr>
            <a:r>
              <a:rPr lang="en-US" dirty="0" smtClean="0"/>
              <a:t>This is </a:t>
            </a:r>
            <a:r>
              <a:rPr lang="en-US" dirty="0"/>
              <a:t>the position-time graph for a golf ball rolling along a straight trough which slopes downward from east to west. </a:t>
            </a:r>
            <a:endParaRPr lang="en-US" dirty="0" smtClean="0"/>
          </a:p>
          <a:p>
            <a:pPr marL="0" indent="0">
              <a:buNone/>
            </a:pPr>
            <a:r>
              <a:rPr lang="en-US" dirty="0" smtClean="0"/>
              <a:t>(</a:t>
            </a:r>
            <a:r>
              <a:rPr lang="en-US" dirty="0"/>
              <a:t>a) Describe the motion.</a:t>
            </a:r>
            <a:br>
              <a:rPr lang="en-US" dirty="0"/>
            </a:br>
            <a:r>
              <a:rPr lang="en-US" dirty="0"/>
              <a:t>(b) </a:t>
            </a:r>
            <a:r>
              <a:rPr lang="en-US" dirty="0" smtClean="0"/>
              <a:t>Calculate the instantaneous velocity at      </a:t>
            </a:r>
            <a:r>
              <a:rPr lang="en-US" i="1" dirty="0" smtClean="0"/>
              <a:t>t = </a:t>
            </a:r>
            <a:r>
              <a:rPr lang="en-US" dirty="0" smtClean="0"/>
              <a:t>3.0s</a:t>
            </a:r>
            <a:r>
              <a:rPr lang="en-US" dirty="0"/>
              <a:t>.</a:t>
            </a:r>
            <a:br>
              <a:rPr lang="en-US" dirty="0"/>
            </a:br>
            <a:r>
              <a:rPr lang="en-US" dirty="0"/>
              <a:t>(c) Determine the average velocity between 3.0 s and 6.0 s. </a:t>
            </a:r>
          </a:p>
        </p:txBody>
      </p:sp>
      <p:pic>
        <p:nvPicPr>
          <p:cNvPr id="5" name="Picture 4"/>
          <p:cNvPicPr>
            <a:picLocks noChangeAspect="1"/>
          </p:cNvPicPr>
          <p:nvPr/>
        </p:nvPicPr>
        <p:blipFill>
          <a:blip r:embed="rId3"/>
          <a:stretch>
            <a:fillRect/>
          </a:stretch>
        </p:blipFill>
        <p:spPr>
          <a:xfrm>
            <a:off x="4590143" y="2064659"/>
            <a:ext cx="4352472" cy="3260087"/>
          </a:xfrm>
          <a:prstGeom prst="rect">
            <a:avLst/>
          </a:prstGeom>
        </p:spPr>
      </p:pic>
    </p:spTree>
    <p:extLst>
      <p:ext uri="{BB962C8B-B14F-4D97-AF65-F5344CB8AC3E}">
        <p14:creationId xmlns:p14="http://schemas.microsoft.com/office/powerpoint/2010/main" val="212587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229714" y="3632110"/>
            <a:ext cx="2895235" cy="3225889"/>
          </a:xfrm>
          <a:prstGeom prst="rect">
            <a:avLst/>
          </a:prstGeom>
        </p:spPr>
      </p:pic>
      <p:sp>
        <p:nvSpPr>
          <p:cNvPr id="2" name="Title 1"/>
          <p:cNvSpPr>
            <a:spLocks noGrp="1"/>
          </p:cNvSpPr>
          <p:nvPr>
            <p:ph type="title"/>
          </p:nvPr>
        </p:nvSpPr>
        <p:spPr/>
        <p:txBody>
          <a:bodyPr/>
          <a:lstStyle/>
          <a:p>
            <a:r>
              <a:rPr lang="en-US" b="1" dirty="0" smtClean="0"/>
              <a:t>Kinematics</a:t>
            </a:r>
            <a:endParaRPr lang="en-US" b="1" dirty="0"/>
          </a:p>
        </p:txBody>
      </p:sp>
      <p:sp>
        <p:nvSpPr>
          <p:cNvPr id="3" name="Content Placeholder 2"/>
          <p:cNvSpPr>
            <a:spLocks noGrp="1"/>
          </p:cNvSpPr>
          <p:nvPr>
            <p:ph idx="1"/>
          </p:nvPr>
        </p:nvSpPr>
        <p:spPr>
          <a:xfrm>
            <a:off x="457200" y="1490960"/>
            <a:ext cx="8229600" cy="4525963"/>
          </a:xfrm>
        </p:spPr>
        <p:txBody>
          <a:bodyPr/>
          <a:lstStyle/>
          <a:p>
            <a:r>
              <a:rPr lang="en-US" dirty="0"/>
              <a:t>The study of </a:t>
            </a:r>
            <a:r>
              <a:rPr lang="en-US" dirty="0" smtClean="0"/>
              <a:t>motion</a:t>
            </a:r>
            <a:endParaRPr lang="en-US" dirty="0"/>
          </a:p>
        </p:txBody>
      </p:sp>
      <p:pic>
        <p:nvPicPr>
          <p:cNvPr id="4" name="Picture 3"/>
          <p:cNvPicPr>
            <a:picLocks noChangeAspect="1"/>
          </p:cNvPicPr>
          <p:nvPr/>
        </p:nvPicPr>
        <p:blipFill>
          <a:blip r:embed="rId3"/>
          <a:stretch>
            <a:fillRect/>
          </a:stretch>
        </p:blipFill>
        <p:spPr>
          <a:xfrm>
            <a:off x="4805948" y="2089145"/>
            <a:ext cx="3347816" cy="1834117"/>
          </a:xfrm>
          <a:prstGeom prst="rect">
            <a:avLst/>
          </a:prstGeom>
        </p:spPr>
      </p:pic>
      <p:pic>
        <p:nvPicPr>
          <p:cNvPr id="5" name="Picture 4"/>
          <p:cNvPicPr>
            <a:picLocks noChangeAspect="1"/>
          </p:cNvPicPr>
          <p:nvPr/>
        </p:nvPicPr>
        <p:blipFill>
          <a:blip r:embed="rId4"/>
          <a:stretch>
            <a:fillRect/>
          </a:stretch>
        </p:blipFill>
        <p:spPr>
          <a:xfrm>
            <a:off x="457200" y="4877090"/>
            <a:ext cx="4495800" cy="1803400"/>
          </a:xfrm>
          <a:prstGeom prst="rect">
            <a:avLst/>
          </a:prstGeom>
        </p:spPr>
      </p:pic>
      <p:pic>
        <p:nvPicPr>
          <p:cNvPr id="6" name="Picture 5"/>
          <p:cNvPicPr>
            <a:picLocks noChangeAspect="1"/>
          </p:cNvPicPr>
          <p:nvPr/>
        </p:nvPicPr>
        <p:blipFill>
          <a:blip r:embed="rId5"/>
          <a:stretch>
            <a:fillRect/>
          </a:stretch>
        </p:blipFill>
        <p:spPr>
          <a:xfrm>
            <a:off x="6229714" y="255068"/>
            <a:ext cx="2819849" cy="1506369"/>
          </a:xfrm>
          <a:prstGeom prst="rect">
            <a:avLst/>
          </a:prstGeom>
        </p:spPr>
      </p:pic>
      <p:pic>
        <p:nvPicPr>
          <p:cNvPr id="9" name="Picture 8"/>
          <p:cNvPicPr>
            <a:picLocks noChangeAspect="1"/>
          </p:cNvPicPr>
          <p:nvPr/>
        </p:nvPicPr>
        <p:blipFill>
          <a:blip r:embed="rId6"/>
          <a:stretch>
            <a:fillRect/>
          </a:stretch>
        </p:blipFill>
        <p:spPr>
          <a:xfrm>
            <a:off x="288603" y="2444164"/>
            <a:ext cx="3923828" cy="2034530"/>
          </a:xfrm>
          <a:prstGeom prst="rect">
            <a:avLst/>
          </a:prstGeom>
        </p:spPr>
      </p:pic>
    </p:spTree>
    <p:extLst>
      <p:ext uri="{BB962C8B-B14F-4D97-AF65-F5344CB8AC3E}">
        <p14:creationId xmlns:p14="http://schemas.microsoft.com/office/powerpoint/2010/main" val="2227645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922"/>
            <a:ext cx="9144000" cy="1143000"/>
          </a:xfrm>
        </p:spPr>
        <p:txBody>
          <a:bodyPr>
            <a:noAutofit/>
          </a:bodyPr>
          <a:lstStyle/>
          <a:p>
            <a:r>
              <a:rPr lang="en-US" sz="4000" b="1" dirty="0" smtClean="0"/>
              <a:t>Check Your Understanding - Solutions</a:t>
            </a:r>
            <a:endParaRPr lang="en-US" sz="4000" dirty="0"/>
          </a:p>
        </p:txBody>
      </p:sp>
      <p:pic>
        <p:nvPicPr>
          <p:cNvPr id="4" name="Picture 3"/>
          <p:cNvPicPr>
            <a:picLocks noChangeAspect="1"/>
          </p:cNvPicPr>
          <p:nvPr/>
        </p:nvPicPr>
        <p:blipFill>
          <a:blip r:embed="rId2"/>
          <a:stretch>
            <a:fillRect/>
          </a:stretch>
        </p:blipFill>
        <p:spPr>
          <a:xfrm>
            <a:off x="731161" y="1308780"/>
            <a:ext cx="6705441" cy="977361"/>
          </a:xfrm>
          <a:prstGeom prst="rect">
            <a:avLst/>
          </a:prstGeom>
        </p:spPr>
      </p:pic>
      <p:pic>
        <p:nvPicPr>
          <p:cNvPr id="5" name="Picture 4"/>
          <p:cNvPicPr>
            <a:picLocks noChangeAspect="1"/>
          </p:cNvPicPr>
          <p:nvPr/>
        </p:nvPicPr>
        <p:blipFill>
          <a:blip r:embed="rId3"/>
          <a:stretch>
            <a:fillRect/>
          </a:stretch>
        </p:blipFill>
        <p:spPr>
          <a:xfrm>
            <a:off x="763818" y="2257202"/>
            <a:ext cx="6655954" cy="2239271"/>
          </a:xfrm>
          <a:prstGeom prst="rect">
            <a:avLst/>
          </a:prstGeom>
        </p:spPr>
      </p:pic>
      <p:pic>
        <p:nvPicPr>
          <p:cNvPr id="6" name="Picture 5"/>
          <p:cNvPicPr>
            <a:picLocks noChangeAspect="1"/>
          </p:cNvPicPr>
          <p:nvPr/>
        </p:nvPicPr>
        <p:blipFill>
          <a:blip r:embed="rId4"/>
          <a:stretch>
            <a:fillRect/>
          </a:stretch>
        </p:blipFill>
        <p:spPr>
          <a:xfrm>
            <a:off x="771075" y="4497622"/>
            <a:ext cx="6631211" cy="2276386"/>
          </a:xfrm>
          <a:prstGeom prst="rect">
            <a:avLst/>
          </a:prstGeom>
        </p:spPr>
      </p:pic>
    </p:spTree>
    <p:extLst>
      <p:ext uri="{BB962C8B-B14F-4D97-AF65-F5344CB8AC3E}">
        <p14:creationId xmlns:p14="http://schemas.microsoft.com/office/powerpoint/2010/main" val="317991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18"/>
            <a:ext cx="8229600" cy="1143000"/>
          </a:xfrm>
        </p:spPr>
        <p:txBody>
          <a:bodyPr/>
          <a:lstStyle/>
          <a:p>
            <a:r>
              <a:rPr lang="en-US" b="1" dirty="0" smtClean="0"/>
              <a:t>Linear Motion in One Dimension	</a:t>
            </a:r>
            <a:endParaRPr lang="en-US" b="1" dirty="0"/>
          </a:p>
        </p:txBody>
      </p:sp>
      <p:sp>
        <p:nvSpPr>
          <p:cNvPr id="3" name="Content Placeholder 2"/>
          <p:cNvSpPr>
            <a:spLocks noGrp="1"/>
          </p:cNvSpPr>
          <p:nvPr>
            <p:ph idx="1"/>
          </p:nvPr>
        </p:nvSpPr>
        <p:spPr>
          <a:xfrm>
            <a:off x="0" y="1138581"/>
            <a:ext cx="9144000" cy="4525963"/>
          </a:xfrm>
        </p:spPr>
        <p:txBody>
          <a:bodyPr/>
          <a:lstStyle/>
          <a:p>
            <a:r>
              <a:rPr lang="en-US" sz="3100" b="1" u="sng" dirty="0" smtClean="0"/>
              <a:t>Motion along a straight line (left/right or up/down)</a:t>
            </a:r>
          </a:p>
          <a:p>
            <a:r>
              <a:rPr lang="en-US" sz="3100" dirty="0" smtClean="0"/>
              <a:t>E.g. </a:t>
            </a:r>
          </a:p>
          <a:p>
            <a:pPr lvl="1"/>
            <a:r>
              <a:rPr lang="en-US" dirty="0" smtClean="0"/>
              <a:t>Motion of a train along a straight line</a:t>
            </a:r>
          </a:p>
          <a:p>
            <a:pPr lvl="1"/>
            <a:r>
              <a:rPr lang="en-US" dirty="0" smtClean="0"/>
              <a:t>An object, like a ball, falling freely, vertically under gravity</a:t>
            </a:r>
          </a:p>
          <a:p>
            <a:pPr lvl="1"/>
            <a:r>
              <a:rPr lang="en-US" dirty="0" smtClean="0"/>
              <a:t>The vertical up and down oscillations of an object suspended from a vertical spring.</a:t>
            </a:r>
          </a:p>
          <a:p>
            <a:endParaRPr lang="en-US" dirty="0"/>
          </a:p>
        </p:txBody>
      </p:sp>
      <p:pic>
        <p:nvPicPr>
          <p:cNvPr id="6" name="Picture 5"/>
          <p:cNvPicPr>
            <a:picLocks noChangeAspect="1"/>
          </p:cNvPicPr>
          <p:nvPr/>
        </p:nvPicPr>
        <p:blipFill>
          <a:blip r:embed="rId2"/>
          <a:stretch>
            <a:fillRect/>
          </a:stretch>
        </p:blipFill>
        <p:spPr>
          <a:xfrm>
            <a:off x="6513622" y="4767693"/>
            <a:ext cx="2554753" cy="1690916"/>
          </a:xfrm>
          <a:prstGeom prst="rect">
            <a:avLst/>
          </a:prstGeom>
        </p:spPr>
      </p:pic>
      <p:sp>
        <p:nvSpPr>
          <p:cNvPr id="7" name="Right Arrow 6"/>
          <p:cNvSpPr/>
          <p:nvPr/>
        </p:nvSpPr>
        <p:spPr>
          <a:xfrm>
            <a:off x="6513622" y="6363024"/>
            <a:ext cx="2554754" cy="4096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124952" y="4834793"/>
            <a:ext cx="1035757" cy="1937868"/>
          </a:xfrm>
          <a:prstGeom prst="rect">
            <a:avLst/>
          </a:prstGeom>
        </p:spPr>
      </p:pic>
    </p:spTree>
    <p:extLst>
      <p:ext uri="{BB962C8B-B14F-4D97-AF65-F5344CB8AC3E}">
        <p14:creationId xmlns:p14="http://schemas.microsoft.com/office/powerpoint/2010/main" val="53013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Linear Motion in Two Dimensions	</a:t>
            </a:r>
            <a:endParaRPr lang="en-US" dirty="0"/>
          </a:p>
        </p:txBody>
      </p:sp>
      <p:sp>
        <p:nvSpPr>
          <p:cNvPr id="3" name="Content Placeholder 2"/>
          <p:cNvSpPr>
            <a:spLocks noGrp="1"/>
          </p:cNvSpPr>
          <p:nvPr>
            <p:ph idx="1"/>
          </p:nvPr>
        </p:nvSpPr>
        <p:spPr>
          <a:xfrm>
            <a:off x="375270" y="1340755"/>
            <a:ext cx="8459776" cy="5145158"/>
          </a:xfrm>
        </p:spPr>
        <p:txBody>
          <a:bodyPr>
            <a:normAutofit lnSpcReduction="10000"/>
          </a:bodyPr>
          <a:lstStyle/>
          <a:p>
            <a:r>
              <a:rPr lang="en-US" b="1" u="sng" dirty="0" smtClean="0"/>
              <a:t>Movement along two different axes (x and y)</a:t>
            </a:r>
          </a:p>
          <a:p>
            <a:r>
              <a:rPr lang="en-US" dirty="0" smtClean="0"/>
              <a:t>A particle moving along a curved path in a plane has two dimensional motion. The figure below, illustrates a particle moving from P (x1, y1) to   Q (x2, y2) along a curved path.</a:t>
            </a:r>
          </a:p>
          <a:p>
            <a:pPr lvl="1"/>
            <a:r>
              <a:rPr lang="en-US" dirty="0" smtClean="0"/>
              <a:t>	i.e. A </a:t>
            </a:r>
            <a:r>
              <a:rPr lang="en-US" dirty="0"/>
              <a:t>dog running on level </a:t>
            </a:r>
            <a:endParaRPr lang="en-US" dirty="0" smtClean="0"/>
          </a:p>
          <a:p>
            <a:pPr marL="0" indent="0">
              <a:buNone/>
            </a:pPr>
            <a:r>
              <a:rPr lang="en-US" sz="2800" dirty="0" smtClean="0"/>
              <a:t>	ground </a:t>
            </a:r>
            <a:r>
              <a:rPr lang="en-US" sz="2800" dirty="0"/>
              <a:t>24 m eastward </a:t>
            </a:r>
            <a:r>
              <a:rPr lang="en-US" sz="2800" dirty="0" smtClean="0"/>
              <a:t>and </a:t>
            </a:r>
          </a:p>
          <a:p>
            <a:pPr marL="0" indent="0">
              <a:buNone/>
            </a:pPr>
            <a:r>
              <a:rPr lang="en-US" sz="2800" dirty="0"/>
              <a:t>	</a:t>
            </a:r>
            <a:r>
              <a:rPr lang="en-US" sz="2800" dirty="0" smtClean="0"/>
              <a:t>then </a:t>
            </a:r>
            <a:r>
              <a:rPr lang="en-US" sz="2800" dirty="0"/>
              <a:t>11 m southward </a:t>
            </a:r>
            <a:endParaRPr lang="en-US" sz="2800" dirty="0" smtClean="0"/>
          </a:p>
          <a:p>
            <a:pPr marL="0" indent="0">
              <a:buNone/>
            </a:pPr>
            <a:r>
              <a:rPr lang="en-US" sz="2800" dirty="0" smtClean="0"/>
              <a:t>	undergoes </a:t>
            </a:r>
            <a:r>
              <a:rPr lang="en-US" sz="2800" dirty="0"/>
              <a:t>motion in two </a:t>
            </a:r>
            <a:endParaRPr lang="en-US" sz="2800" dirty="0" smtClean="0"/>
          </a:p>
          <a:p>
            <a:pPr marL="0" indent="0">
              <a:buNone/>
            </a:pPr>
            <a:r>
              <a:rPr lang="en-US" sz="2800" dirty="0" smtClean="0"/>
              <a:t>	dimensions</a:t>
            </a:r>
            <a:r>
              <a:rPr lang="en-US" sz="2800" dirty="0"/>
              <a:t>. </a:t>
            </a:r>
            <a:endParaRPr lang="en-US" sz="2800" dirty="0" smtClean="0">
              <a:effectLst/>
            </a:endParaRPr>
          </a:p>
          <a:p>
            <a:endParaRPr lang="en-US" dirty="0" smtClean="0"/>
          </a:p>
          <a:p>
            <a:endParaRPr lang="en-US" dirty="0"/>
          </a:p>
        </p:txBody>
      </p:sp>
      <p:pic>
        <p:nvPicPr>
          <p:cNvPr id="5" name="Picture 4"/>
          <p:cNvPicPr>
            <a:picLocks noChangeAspect="1"/>
          </p:cNvPicPr>
          <p:nvPr/>
        </p:nvPicPr>
        <p:blipFill>
          <a:blip r:embed="rId2"/>
          <a:stretch>
            <a:fillRect/>
          </a:stretch>
        </p:blipFill>
        <p:spPr>
          <a:xfrm>
            <a:off x="5271174" y="3918854"/>
            <a:ext cx="3722621" cy="2829906"/>
          </a:xfrm>
          <a:prstGeom prst="rect">
            <a:avLst/>
          </a:prstGeom>
        </p:spPr>
      </p:pic>
    </p:spTree>
    <p:extLst>
      <p:ext uri="{BB962C8B-B14F-4D97-AF65-F5344CB8AC3E}">
        <p14:creationId xmlns:p14="http://schemas.microsoft.com/office/powerpoint/2010/main" val="866406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Speed and Other Scalar Quantities </a:t>
            </a:r>
          </a:p>
        </p:txBody>
      </p:sp>
      <p:sp>
        <p:nvSpPr>
          <p:cNvPr id="3" name="Content Placeholder 2"/>
          <p:cNvSpPr>
            <a:spLocks noGrp="1"/>
          </p:cNvSpPr>
          <p:nvPr>
            <p:ph idx="1"/>
          </p:nvPr>
        </p:nvSpPr>
        <p:spPr/>
        <p:txBody>
          <a:bodyPr/>
          <a:lstStyle/>
          <a:p>
            <a:r>
              <a:rPr lang="en-US" dirty="0" smtClean="0"/>
              <a:t>Scalar </a:t>
            </a:r>
            <a:r>
              <a:rPr lang="en-US" dirty="0"/>
              <a:t>quantities, which have magnitude (or size) but no direction. </a:t>
            </a:r>
            <a:endParaRPr lang="en-US" dirty="0" smtClean="0"/>
          </a:p>
          <a:p>
            <a:pPr lvl="1"/>
            <a:r>
              <a:rPr lang="en-US" dirty="0" smtClean="0"/>
              <a:t>i.e. Speed, Distance and Time</a:t>
            </a:r>
          </a:p>
          <a:p>
            <a:r>
              <a:rPr lang="en-US" b="1" u="sng" dirty="0" smtClean="0"/>
              <a:t>Instantaneous </a:t>
            </a:r>
            <a:r>
              <a:rPr lang="en-US" b="1" u="sng" dirty="0"/>
              <a:t>speed </a:t>
            </a:r>
            <a:r>
              <a:rPr lang="en-US" b="1" u="sng" dirty="0" smtClean="0"/>
              <a:t>- speed </a:t>
            </a:r>
            <a:r>
              <a:rPr lang="en-US" b="1" u="sng" dirty="0"/>
              <a:t>at a particular instant </a:t>
            </a:r>
            <a:endParaRPr lang="en-US" b="1" u="sng" dirty="0" smtClean="0"/>
          </a:p>
          <a:p>
            <a:r>
              <a:rPr lang="en-US" b="1" u="sng" dirty="0"/>
              <a:t>A</a:t>
            </a:r>
            <a:r>
              <a:rPr lang="en-US" b="1" u="sng" dirty="0" smtClean="0"/>
              <a:t>verage speed – total distance travelled divided by total time of travel</a:t>
            </a:r>
            <a:endParaRPr lang="en-US" b="1" u="sng" dirty="0"/>
          </a:p>
          <a:p>
            <a:endParaRPr lang="en-US" dirty="0"/>
          </a:p>
        </p:txBody>
      </p:sp>
      <p:pic>
        <p:nvPicPr>
          <p:cNvPr id="5" name="Picture 4"/>
          <p:cNvPicPr>
            <a:picLocks noChangeAspect="1"/>
          </p:cNvPicPr>
          <p:nvPr/>
        </p:nvPicPr>
        <p:blipFill>
          <a:blip r:embed="rId2"/>
          <a:stretch>
            <a:fillRect/>
          </a:stretch>
        </p:blipFill>
        <p:spPr>
          <a:xfrm>
            <a:off x="6215984" y="5134464"/>
            <a:ext cx="2470815" cy="1533609"/>
          </a:xfrm>
          <a:prstGeom prst="rect">
            <a:avLst/>
          </a:prstGeom>
        </p:spPr>
      </p:pic>
    </p:spTree>
    <p:extLst>
      <p:ext uri="{BB962C8B-B14F-4D97-AF65-F5344CB8AC3E}">
        <p14:creationId xmlns:p14="http://schemas.microsoft.com/office/powerpoint/2010/main" val="2613662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76362"/>
          </a:xfrm>
        </p:spPr>
        <p:txBody>
          <a:bodyPr>
            <a:normAutofit fontScale="90000"/>
          </a:bodyPr>
          <a:lstStyle/>
          <a:p>
            <a:r>
              <a:rPr lang="en-US" b="1" dirty="0" smtClean="0"/>
              <a:t>Check Your Understanding</a:t>
            </a:r>
            <a:br>
              <a:rPr lang="en-US" b="1" dirty="0" smtClean="0"/>
            </a:br>
            <a:r>
              <a:rPr lang="en-US" b="1" dirty="0" smtClean="0"/>
              <a:t>Ensure SI Units</a:t>
            </a:r>
            <a:endParaRPr lang="en-US" b="1" dirty="0"/>
          </a:p>
        </p:txBody>
      </p:sp>
      <p:sp>
        <p:nvSpPr>
          <p:cNvPr id="3" name="Content Placeholder 2"/>
          <p:cNvSpPr>
            <a:spLocks noGrp="1"/>
          </p:cNvSpPr>
          <p:nvPr>
            <p:ph idx="1"/>
          </p:nvPr>
        </p:nvSpPr>
        <p:spPr>
          <a:xfrm>
            <a:off x="457200" y="2140857"/>
            <a:ext cx="8229600" cy="3985306"/>
          </a:xfrm>
        </p:spPr>
        <p:txBody>
          <a:bodyPr/>
          <a:lstStyle/>
          <a:p>
            <a:pPr marL="514350" indent="-514350">
              <a:buFont typeface="+mj-lt"/>
              <a:buAutoNum type="arabicPeriod"/>
            </a:pPr>
            <a:r>
              <a:rPr lang="en-US" dirty="0" smtClean="0"/>
              <a:t>What is the average speed of a cheetah that sprints 100 meters in 4 seconds?</a:t>
            </a:r>
          </a:p>
          <a:p>
            <a:pPr marL="514350" indent="-514350">
              <a:buFont typeface="+mj-lt"/>
              <a:buAutoNum type="arabicPeriod"/>
            </a:pPr>
            <a:r>
              <a:rPr lang="en-US" dirty="0" smtClean="0"/>
              <a:t>If a car has an average speed of 60 km/h, how far will it travel in 10 hours?</a:t>
            </a:r>
          </a:p>
          <a:p>
            <a:pPr marL="514350" indent="-514350">
              <a:buFont typeface="+mj-lt"/>
              <a:buAutoNum type="arabicPeriod"/>
            </a:pPr>
            <a:r>
              <a:rPr lang="en-US" dirty="0" smtClean="0"/>
              <a:t>If your odometer reading increases by 40 km over a 30 minute time period, what was your average speed? </a:t>
            </a:r>
            <a:endParaRPr lang="en-US" dirty="0"/>
          </a:p>
        </p:txBody>
      </p:sp>
    </p:spTree>
    <p:extLst>
      <p:ext uri="{BB962C8B-B14F-4D97-AF65-F5344CB8AC3E}">
        <p14:creationId xmlns:p14="http://schemas.microsoft.com/office/powerpoint/2010/main" val="3804962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Check Your Understanding</a:t>
            </a:r>
            <a:br>
              <a:rPr lang="en-US" b="1" dirty="0" smtClean="0"/>
            </a:br>
            <a:r>
              <a:rPr lang="en-US" b="1" dirty="0" smtClean="0"/>
              <a:t> Solutions</a:t>
            </a:r>
            <a:endParaRPr lang="en-US" b="1" dirty="0"/>
          </a:p>
        </p:txBody>
      </p:sp>
      <p:sp>
        <p:nvSpPr>
          <p:cNvPr id="3" name="Content Placeholder 2"/>
          <p:cNvSpPr>
            <a:spLocks noGrp="1"/>
          </p:cNvSpPr>
          <p:nvPr>
            <p:ph idx="1"/>
          </p:nvPr>
        </p:nvSpPr>
        <p:spPr>
          <a:xfrm>
            <a:off x="457200" y="2005385"/>
            <a:ext cx="8229600" cy="4120778"/>
          </a:xfrm>
        </p:spPr>
        <p:txBody>
          <a:bodyPr/>
          <a:lstStyle/>
          <a:p>
            <a:pPr marL="514350" indent="-514350">
              <a:buFont typeface="+mj-lt"/>
              <a:buAutoNum type="arabicPeriod"/>
            </a:pPr>
            <a:r>
              <a:rPr lang="en-US" dirty="0" err="1" smtClean="0"/>
              <a:t>V</a:t>
            </a:r>
            <a:r>
              <a:rPr lang="en-US" baseline="-25000" dirty="0" err="1" smtClean="0"/>
              <a:t>av</a:t>
            </a:r>
            <a:r>
              <a:rPr lang="en-US" dirty="0" smtClean="0"/>
              <a:t> = d/</a:t>
            </a:r>
            <a:r>
              <a:rPr lang="en-US" dirty="0" err="1" smtClean="0"/>
              <a:t>Δt</a:t>
            </a:r>
            <a:r>
              <a:rPr lang="en-US" dirty="0" smtClean="0"/>
              <a:t> = 100 m/4 s = 25 m/s</a:t>
            </a:r>
          </a:p>
          <a:p>
            <a:pPr marL="514350" indent="-514350">
              <a:buFont typeface="+mj-lt"/>
              <a:buAutoNum type="arabicPeriod"/>
            </a:pPr>
            <a:r>
              <a:rPr lang="en-US" dirty="0" smtClean="0"/>
              <a:t>d = 60 km/h X 10 h = 600 km</a:t>
            </a:r>
          </a:p>
          <a:p>
            <a:pPr marL="514350" indent="-514350">
              <a:buFont typeface="+mj-lt"/>
              <a:buAutoNum type="arabicPeriod"/>
            </a:pPr>
            <a:r>
              <a:rPr lang="en-US" dirty="0" err="1" smtClean="0"/>
              <a:t>V</a:t>
            </a:r>
            <a:r>
              <a:rPr lang="en-US" baseline="-25000" dirty="0" err="1" smtClean="0"/>
              <a:t>av</a:t>
            </a:r>
            <a:r>
              <a:rPr lang="en-US" dirty="0" smtClean="0"/>
              <a:t> = d/</a:t>
            </a:r>
            <a:r>
              <a:rPr lang="en-US" dirty="0" err="1" smtClean="0"/>
              <a:t>Δt</a:t>
            </a:r>
            <a:r>
              <a:rPr lang="en-US" dirty="0" smtClean="0"/>
              <a:t> = 40 km / 0.5 h = 80 km/h</a:t>
            </a:r>
            <a:endParaRPr lang="en-US" dirty="0"/>
          </a:p>
        </p:txBody>
      </p:sp>
    </p:spTree>
    <p:extLst>
      <p:ext uri="{BB962C8B-B14F-4D97-AF65-F5344CB8AC3E}">
        <p14:creationId xmlns:p14="http://schemas.microsoft.com/office/powerpoint/2010/main" val="3583622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Velocity and Other Vector Quantities </a:t>
            </a:r>
          </a:p>
        </p:txBody>
      </p:sp>
      <p:sp>
        <p:nvSpPr>
          <p:cNvPr id="3" name="Content Placeholder 2"/>
          <p:cNvSpPr>
            <a:spLocks noGrp="1"/>
          </p:cNvSpPr>
          <p:nvPr>
            <p:ph idx="1"/>
          </p:nvPr>
        </p:nvSpPr>
        <p:spPr>
          <a:xfrm>
            <a:off x="254000" y="4009571"/>
            <a:ext cx="8636000" cy="2558142"/>
          </a:xfrm>
        </p:spPr>
        <p:txBody>
          <a:bodyPr>
            <a:normAutofit/>
          </a:bodyPr>
          <a:lstStyle/>
          <a:p>
            <a:r>
              <a:rPr lang="en-US" dirty="0"/>
              <a:t>A vector quantity is a quantity with a magnitude and direction. </a:t>
            </a:r>
            <a:endParaRPr lang="en-US" dirty="0" smtClean="0"/>
          </a:p>
          <a:p>
            <a:pPr lvl="1"/>
            <a:r>
              <a:rPr lang="en-US" dirty="0" smtClean="0"/>
              <a:t>I.e. Displacement</a:t>
            </a:r>
            <a:r>
              <a:rPr lang="en-US" dirty="0"/>
              <a:t>, and velocity </a:t>
            </a:r>
            <a:endParaRPr lang="en-US" dirty="0" smtClean="0"/>
          </a:p>
          <a:p>
            <a:pPr lvl="1"/>
            <a:r>
              <a:rPr lang="en-US" dirty="0" smtClean="0"/>
              <a:t>I.e. 20 km/h [E]</a:t>
            </a:r>
          </a:p>
          <a:p>
            <a:endParaRPr lang="en-US" dirty="0"/>
          </a:p>
        </p:txBody>
      </p:sp>
    </p:spTree>
    <p:extLst>
      <p:ext uri="{BB962C8B-B14F-4D97-AF65-F5344CB8AC3E}">
        <p14:creationId xmlns:p14="http://schemas.microsoft.com/office/powerpoint/2010/main" val="242324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Position and Displacement</a:t>
            </a:r>
            <a:endParaRPr lang="en-US" b="1" dirty="0"/>
          </a:p>
        </p:txBody>
      </p:sp>
      <p:sp>
        <p:nvSpPr>
          <p:cNvPr id="3" name="Content Placeholder 2"/>
          <p:cNvSpPr>
            <a:spLocks noGrp="1"/>
          </p:cNvSpPr>
          <p:nvPr>
            <p:ph idx="1"/>
          </p:nvPr>
        </p:nvSpPr>
        <p:spPr>
          <a:xfrm>
            <a:off x="275771" y="1348694"/>
            <a:ext cx="8229600" cy="4525963"/>
          </a:xfrm>
        </p:spPr>
        <p:txBody>
          <a:bodyPr>
            <a:normAutofit/>
          </a:bodyPr>
          <a:lstStyle/>
          <a:p>
            <a:r>
              <a:rPr lang="en-US" sz="2800" b="1" u="sng" dirty="0"/>
              <a:t>Position, </a:t>
            </a:r>
            <a:r>
              <a:rPr lang="en-US" sz="2800" b="1" u="sng" dirty="0" smtClean="0"/>
              <a:t>is </a:t>
            </a:r>
            <a:r>
              <a:rPr lang="en-US" sz="2800" b="1" u="sng" dirty="0"/>
              <a:t>the directed distance of an object from a reference point </a:t>
            </a:r>
            <a:endParaRPr lang="en-US" sz="2800" b="1" u="sng" dirty="0" smtClean="0"/>
          </a:p>
          <a:p>
            <a:r>
              <a:rPr lang="en-US" sz="2800" dirty="0" smtClean="0"/>
              <a:t>Displacement is how far an object is from its starting point </a:t>
            </a:r>
          </a:p>
          <a:p>
            <a:pPr marL="457200" lvl="1" indent="0">
              <a:buNone/>
            </a:pPr>
            <a:r>
              <a:rPr lang="en-US" dirty="0" smtClean="0"/>
              <a:t>Final position – starting position</a:t>
            </a:r>
            <a:endParaRPr lang="en-US" dirty="0"/>
          </a:p>
        </p:txBody>
      </p:sp>
      <p:pic>
        <p:nvPicPr>
          <p:cNvPr id="5" name="Picture 4"/>
          <p:cNvPicPr>
            <a:picLocks noChangeAspect="1"/>
          </p:cNvPicPr>
          <p:nvPr/>
        </p:nvPicPr>
        <p:blipFill>
          <a:blip r:embed="rId2"/>
          <a:stretch>
            <a:fillRect/>
          </a:stretch>
        </p:blipFill>
        <p:spPr>
          <a:xfrm>
            <a:off x="1084943" y="3897087"/>
            <a:ext cx="7010400" cy="2933700"/>
          </a:xfrm>
          <a:prstGeom prst="rect">
            <a:avLst/>
          </a:prstGeom>
        </p:spPr>
      </p:pic>
    </p:spTree>
    <p:extLst>
      <p:ext uri="{BB962C8B-B14F-4D97-AF65-F5344CB8AC3E}">
        <p14:creationId xmlns:p14="http://schemas.microsoft.com/office/powerpoint/2010/main" val="4135552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914</Words>
  <Application>Microsoft Macintosh PowerPoint</Application>
  <PresentationFormat>On-screen Show (4:3)</PresentationFormat>
  <Paragraphs>97</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Kinematics</vt:lpstr>
      <vt:lpstr>Linear Motion in One Dimension </vt:lpstr>
      <vt:lpstr>Linear Motion in Two Dimensions </vt:lpstr>
      <vt:lpstr>Speed and Other Scalar Quantities </vt:lpstr>
      <vt:lpstr>Check Your Understanding Ensure SI Units</vt:lpstr>
      <vt:lpstr>Check Your Understanding  Solutions</vt:lpstr>
      <vt:lpstr>Velocity and Other Vector Quantities </vt:lpstr>
      <vt:lpstr>Position and Displacement</vt:lpstr>
      <vt:lpstr>Velocity</vt:lpstr>
      <vt:lpstr>Check Your Understanding</vt:lpstr>
      <vt:lpstr>Check your Understanding</vt:lpstr>
      <vt:lpstr>Think About It</vt:lpstr>
      <vt:lpstr>Position and Velocity Graphs – Uniform Motion </vt:lpstr>
      <vt:lpstr>Check Your Understanding</vt:lpstr>
      <vt:lpstr>Check Your Understanding Solution</vt:lpstr>
      <vt:lpstr>Position and Velocity Graphs –      Non-uniform Motion </vt:lpstr>
      <vt:lpstr>Tangents and Instantaneous velocities</vt:lpstr>
      <vt:lpstr>Check Your Understanding</vt:lpstr>
      <vt:lpstr>Check Your Understanding - Solutions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Speed and Velocity in One and Two Dimensions </dc:title>
  <dc:creator/>
  <cp:lastModifiedBy>Meryl Probst</cp:lastModifiedBy>
  <cp:revision>27</cp:revision>
  <dcterms:created xsi:type="dcterms:W3CDTF">2014-08-10T01:09:06Z</dcterms:created>
  <dcterms:modified xsi:type="dcterms:W3CDTF">2015-10-28T16:16:15Z</dcterms:modified>
</cp:coreProperties>
</file>